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22"/>
  </p:handoutMasterIdLst>
  <p:sldIdLst>
    <p:sldId id="256" r:id="rId2"/>
    <p:sldId id="271" r:id="rId3"/>
    <p:sldId id="257" r:id="rId4"/>
    <p:sldId id="272" r:id="rId5"/>
    <p:sldId id="273" r:id="rId6"/>
    <p:sldId id="260" r:id="rId7"/>
    <p:sldId id="268" r:id="rId8"/>
    <p:sldId id="259" r:id="rId9"/>
    <p:sldId id="261" r:id="rId10"/>
    <p:sldId id="263" r:id="rId11"/>
    <p:sldId id="269" r:id="rId12"/>
    <p:sldId id="265" r:id="rId13"/>
    <p:sldId id="274" r:id="rId14"/>
    <p:sldId id="270" r:id="rId15"/>
    <p:sldId id="262" r:id="rId16"/>
    <p:sldId id="258" r:id="rId17"/>
    <p:sldId id="275" r:id="rId18"/>
    <p:sldId id="276" r:id="rId19"/>
    <p:sldId id="277" r:id="rId20"/>
    <p:sldId id="267" r:id="rId2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FF85FF"/>
    <a:srgbClr val="8A8A8A"/>
    <a:srgbClr val="FF99FF"/>
    <a:srgbClr val="85CA3A"/>
    <a:srgbClr val="2994B5"/>
    <a:srgbClr val="575757"/>
    <a:srgbClr val="3A3A3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47" autoAdjust="0"/>
  </p:normalViewPr>
  <p:slideViewPr>
    <p:cSldViewPr snapToGrid="0">
      <p:cViewPr varScale="1">
        <p:scale>
          <a:sx n="54" d="100"/>
          <a:sy n="54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2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9662-A3C7-416F-AAEE-AC0E662762D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7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4E1-516E-485A-840D-BF251C6F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0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9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18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5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9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0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6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1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7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9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76251"/>
            <a:ext cx="8689976" cy="1358537"/>
          </a:xfrm>
        </p:spPr>
        <p:txBody>
          <a:bodyPr>
            <a:normAutofit/>
          </a:bodyPr>
          <a:lstStyle/>
          <a:p>
            <a:r>
              <a:rPr lang="en-US" sz="5000" dirty="0" smtClean="0"/>
              <a:t>Every student matters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328851"/>
            <a:ext cx="8689976" cy="13715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</a:t>
            </a:r>
            <a:r>
              <a:rPr lang="en-US" sz="2500" dirty="0" err="1" smtClean="0"/>
              <a:t>msg</a:t>
            </a:r>
            <a:r>
              <a:rPr lang="en-US" sz="2500" dirty="0" smtClean="0"/>
              <a:t> team and student Performance</a:t>
            </a:r>
          </a:p>
          <a:p>
            <a:r>
              <a:rPr lang="en-US" sz="2500" dirty="0" smtClean="0"/>
              <a:t>March 2019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775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27017"/>
            <a:ext cx="10364451" cy="113483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The Meeting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59429"/>
            <a:ext cx="10529288" cy="489857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One- </a:t>
            </a:r>
            <a:r>
              <a:rPr lang="en-US" sz="2500" dirty="0" smtClean="0"/>
              <a:t>or Two-hour meetings biweekly </a:t>
            </a:r>
            <a:r>
              <a:rPr lang="en-US" sz="1600" dirty="0" smtClean="0"/>
              <a:t>(</a:t>
            </a:r>
            <a:r>
              <a:rPr lang="en-US" sz="1600" dirty="0"/>
              <a:t>paid at full rate on separate time sheets)</a:t>
            </a:r>
          </a:p>
          <a:p>
            <a:pPr>
              <a:spcBef>
                <a:spcPts val="2400"/>
              </a:spcBef>
            </a:pPr>
            <a:r>
              <a:rPr lang="en-US" sz="2500" dirty="0" smtClean="0"/>
              <a:t>the </a:t>
            </a:r>
            <a:r>
              <a:rPr lang="en-US" sz="2500" dirty="0"/>
              <a:t>Meeting Form </a:t>
            </a:r>
            <a:r>
              <a:rPr lang="en-US" sz="2500" dirty="0" smtClean="0"/>
              <a:t>directs </a:t>
            </a:r>
            <a:r>
              <a:rPr lang="en-US" sz="2500" dirty="0"/>
              <a:t>the discussion and </a:t>
            </a:r>
            <a:r>
              <a:rPr lang="en-US" sz="2500" dirty="0" smtClean="0"/>
              <a:t>collects </a:t>
            </a:r>
            <a:r>
              <a:rPr lang="en-US" sz="2500" dirty="0"/>
              <a:t>action </a:t>
            </a:r>
            <a:r>
              <a:rPr lang="en-US" sz="2500" dirty="0" smtClean="0"/>
              <a:t>Items</a:t>
            </a:r>
          </a:p>
          <a:p>
            <a:pPr>
              <a:spcBef>
                <a:spcPts val="2400"/>
              </a:spcBef>
            </a:pPr>
            <a:r>
              <a:rPr lang="en-US" sz="2500" dirty="0" smtClean="0"/>
              <a:t>Contributions by everyone </a:t>
            </a:r>
          </a:p>
          <a:p>
            <a:pPr>
              <a:spcBef>
                <a:spcPts val="2400"/>
              </a:spcBef>
            </a:pPr>
            <a:r>
              <a:rPr lang="en-US" sz="2500" dirty="0" smtClean="0"/>
              <a:t>action items determined and reviewed at </a:t>
            </a:r>
            <a:r>
              <a:rPr lang="en-US" sz="2500" dirty="0"/>
              <a:t>the next </a:t>
            </a:r>
            <a:r>
              <a:rPr lang="en-US" sz="2500" dirty="0" smtClean="0"/>
              <a:t>meeting to </a:t>
            </a:r>
            <a:r>
              <a:rPr lang="en-US" sz="2500" dirty="0"/>
              <a:t>Record results and evaluate </a:t>
            </a:r>
            <a:r>
              <a:rPr lang="en-US" sz="2500" dirty="0" smtClean="0"/>
              <a:t>effectiveness</a:t>
            </a:r>
            <a:r>
              <a:rPr lang="en-US" sz="2500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30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27017"/>
            <a:ext cx="10364451" cy="113483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The content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72046"/>
            <a:ext cx="10363826" cy="48245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focused on building success for students</a:t>
            </a:r>
          </a:p>
          <a:p>
            <a:pPr lvl="2"/>
            <a:r>
              <a:rPr lang="en-US" sz="2400" dirty="0" smtClean="0"/>
              <a:t>Review of Data</a:t>
            </a:r>
          </a:p>
          <a:p>
            <a:pPr lvl="3"/>
            <a:r>
              <a:rPr lang="en-US" sz="2400" dirty="0" smtClean="0"/>
              <a:t>Rosters</a:t>
            </a:r>
          </a:p>
          <a:p>
            <a:pPr lvl="3"/>
            <a:r>
              <a:rPr lang="en-US" sz="2400" dirty="0" smtClean="0"/>
              <a:t>Student testing Hours report</a:t>
            </a:r>
          </a:p>
          <a:p>
            <a:pPr lvl="3"/>
            <a:r>
              <a:rPr lang="en-US" sz="2400" dirty="0" smtClean="0"/>
              <a:t>Performance report</a:t>
            </a:r>
            <a:endParaRPr lang="en-US" sz="2400" dirty="0"/>
          </a:p>
          <a:p>
            <a:pPr lvl="2"/>
            <a:r>
              <a:rPr lang="en-US" sz="2400" dirty="0" smtClean="0"/>
              <a:t>Action Items</a:t>
            </a:r>
          </a:p>
          <a:p>
            <a:pPr lvl="3"/>
            <a:r>
              <a:rPr lang="en-US" sz="2400" dirty="0" smtClean="0"/>
              <a:t>Who?</a:t>
            </a:r>
          </a:p>
          <a:p>
            <a:pPr lvl="3"/>
            <a:r>
              <a:rPr lang="en-US" sz="2400" dirty="0" smtClean="0"/>
              <a:t>When?</a:t>
            </a:r>
          </a:p>
          <a:p>
            <a:pPr lvl="3"/>
            <a:r>
              <a:rPr lang="en-US" sz="2400" dirty="0" smtClean="0"/>
              <a:t>How?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39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3640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The 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71001"/>
            <a:ext cx="4616168" cy="4129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Which site?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Who attended?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How many enrollments?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How many MSGs?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How Many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</a:rPr>
              <a:t>Ged</a:t>
            </a:r>
            <a:r>
              <a:rPr lang="en-US" sz="3000" cap="none" dirty="0" err="1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3000" cap="none" baseline="30000" dirty="0" smtClean="0">
                <a:solidFill>
                  <a:schemeClr val="accent3">
                    <a:lumMod val="75000"/>
                  </a:schemeClr>
                </a:solidFill>
              </a:rPr>
              <a:t>®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3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How many need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post-testing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How many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Post-tested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Have students been contacted?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617029" y="1975207"/>
            <a:ext cx="6139542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/>
              <a:t>Are there site-specific issues?</a:t>
            </a:r>
          </a:p>
          <a:p>
            <a:pPr marL="0" indent="0">
              <a:buNone/>
            </a:pPr>
            <a:r>
              <a:rPr lang="en-US" sz="2300" dirty="0" smtClean="0"/>
              <a:t>Are there any student-specific Issues?</a:t>
            </a:r>
          </a:p>
          <a:p>
            <a:pPr marL="0" indent="0">
              <a:buNone/>
            </a:pPr>
            <a:r>
              <a:rPr lang="en-US" sz="2300" dirty="0" smtClean="0"/>
              <a:t>What improvements are needed at the site?</a:t>
            </a:r>
          </a:p>
          <a:p>
            <a:pPr marL="0" indent="0">
              <a:buNone/>
            </a:pPr>
            <a:r>
              <a:rPr lang="en-US" sz="2300" dirty="0" smtClean="0"/>
              <a:t>What actions are needed?</a:t>
            </a:r>
          </a:p>
          <a:p>
            <a:pPr marL="0" indent="0">
              <a:buNone/>
            </a:pPr>
            <a:r>
              <a:rPr lang="en-US" sz="2300" dirty="0" smtClean="0"/>
              <a:t>Who is responsible for each action?</a:t>
            </a:r>
          </a:p>
          <a:p>
            <a:pPr marL="0" indent="0">
              <a:buNone/>
            </a:pPr>
            <a:r>
              <a:rPr lang="en-US" sz="2300" dirty="0" smtClean="0"/>
              <a:t>What is the timeline for each action?</a:t>
            </a:r>
            <a:endParaRPr lang="en-US" sz="23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29943" y="1983911"/>
            <a:ext cx="8708" cy="3598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9863" y="1062445"/>
            <a:ext cx="9823269" cy="4972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56255" y="1347536"/>
            <a:ext cx="24704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Review Data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8548" y="3087077"/>
            <a:ext cx="2927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Discuss Students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4084" y="5068277"/>
            <a:ext cx="35132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Make Action Items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3034" y="3087077"/>
            <a:ext cx="35132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Document Progress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06468">
            <a:off x="7809981" y="1749200"/>
            <a:ext cx="1171073" cy="65112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426777">
            <a:off x="8106535" y="4274685"/>
            <a:ext cx="1171073" cy="65112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371258">
            <a:off x="2869001" y="4355305"/>
            <a:ext cx="1171073" cy="65112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444316">
            <a:off x="2997693" y="1801971"/>
            <a:ext cx="1171073" cy="65112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16212"/>
            <a:ext cx="10364451" cy="134842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The KAERS 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427748"/>
            <a:ext cx="10363826" cy="5293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Admin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9AD0"/>
                </a:solidFill>
              </a:rPr>
              <a:t>Ged</a:t>
            </a:r>
            <a:r>
              <a:rPr lang="en-US" sz="2800" baseline="30000" dirty="0" smtClean="0">
                <a:solidFill>
                  <a:srgbClr val="009AD0"/>
                </a:solidFill>
              </a:rPr>
              <a:t>®</a:t>
            </a:r>
            <a:r>
              <a:rPr lang="en-US" sz="2800" dirty="0" smtClean="0">
                <a:solidFill>
                  <a:srgbClr val="009AD0"/>
                </a:solidFill>
              </a:rPr>
              <a:t> </a:t>
            </a:r>
            <a:r>
              <a:rPr lang="en-US" sz="2800" dirty="0" smtClean="0">
                <a:solidFill>
                  <a:srgbClr val="009AD0"/>
                </a:solidFill>
              </a:rPr>
              <a:t>Ready Candidates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9AD0"/>
                </a:solidFill>
              </a:rPr>
              <a:t>TABE </a:t>
            </a:r>
            <a:r>
              <a:rPr lang="en-US" sz="2800" dirty="0" smtClean="0">
                <a:solidFill>
                  <a:srgbClr val="009AD0"/>
                </a:solidFill>
              </a:rPr>
              <a:t>GED</a:t>
            </a:r>
            <a:r>
              <a:rPr lang="en-US" sz="2800" baseline="30000" dirty="0" smtClean="0">
                <a:solidFill>
                  <a:srgbClr val="009AD0"/>
                </a:solidFill>
              </a:rPr>
              <a:t>®</a:t>
            </a:r>
            <a:r>
              <a:rPr lang="en-US" sz="2800" dirty="0" smtClean="0">
                <a:solidFill>
                  <a:srgbClr val="009AD0"/>
                </a:solidFill>
              </a:rPr>
              <a:t> </a:t>
            </a:r>
            <a:r>
              <a:rPr lang="en-US" sz="2800" dirty="0" smtClean="0">
                <a:solidFill>
                  <a:srgbClr val="009AD0"/>
                </a:solidFill>
              </a:rPr>
              <a:t>Ready and </a:t>
            </a:r>
            <a:r>
              <a:rPr lang="en-US" sz="2800" dirty="0" smtClean="0">
                <a:solidFill>
                  <a:srgbClr val="009AD0"/>
                </a:solidFill>
              </a:rPr>
              <a:t>GED</a:t>
            </a:r>
            <a:r>
              <a:rPr lang="en-US" sz="2800" baseline="30000" dirty="0" smtClean="0">
                <a:solidFill>
                  <a:srgbClr val="009AD0"/>
                </a:solidFill>
              </a:rPr>
              <a:t>®</a:t>
            </a:r>
            <a:endParaRPr lang="en-US" sz="2800" baseline="30000" dirty="0">
              <a:solidFill>
                <a:srgbClr val="009AD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9AD0"/>
                </a:solidFill>
              </a:rPr>
              <a:t>Performance Summary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9AD0"/>
                </a:solidFill>
              </a:rPr>
              <a:t>P</a:t>
            </a:r>
            <a:r>
              <a:rPr lang="en-US" sz="2600" dirty="0" smtClean="0">
                <a:solidFill>
                  <a:srgbClr val="009AD0"/>
                </a:solidFill>
              </a:rPr>
              <a:t>erformance Report 2017/2018 (used for 2019)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9AD0"/>
                </a:solidFill>
              </a:rPr>
              <a:t>Performance Summary-By site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Program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9AD0"/>
                </a:solidFill>
              </a:rPr>
              <a:t>Student Subject Testing Hours</a:t>
            </a:r>
            <a:endParaRPr lang="en-US" sz="2600" dirty="0">
              <a:solidFill>
                <a:srgbClr val="009A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DATA quality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97126"/>
            <a:ext cx="10363826" cy="425142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6300" dirty="0" smtClean="0">
                <a:solidFill>
                  <a:schemeClr val="accent3">
                    <a:lumMod val="75000"/>
                  </a:schemeClr>
                </a:solidFill>
              </a:rPr>
              <a:t>Validity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6300" dirty="0" smtClean="0">
                <a:solidFill>
                  <a:schemeClr val="accent3">
                    <a:lumMod val="75000"/>
                  </a:schemeClr>
                </a:solidFill>
              </a:rPr>
              <a:t>Reliability</a:t>
            </a:r>
          </a:p>
          <a:p>
            <a:pPr marL="0" indent="0">
              <a:buNone/>
            </a:pPr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9AD0"/>
                </a:solidFill>
              </a:rPr>
              <a:t>KAERS Report ISSUES:</a:t>
            </a:r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009AD0"/>
                </a:solidFill>
              </a:rPr>
              <a:t>	TABE, </a:t>
            </a:r>
            <a:r>
              <a:rPr lang="en-US" sz="3000" b="1" i="1" dirty="0" smtClean="0">
                <a:solidFill>
                  <a:srgbClr val="009AD0"/>
                </a:solidFill>
              </a:rPr>
              <a:t>GED</a:t>
            </a:r>
            <a:r>
              <a:rPr lang="en-US" sz="3000" b="1" i="1" baseline="30000" dirty="0" smtClean="0">
                <a:solidFill>
                  <a:srgbClr val="009AD0"/>
                </a:solidFill>
              </a:rPr>
              <a:t>®</a:t>
            </a:r>
            <a:r>
              <a:rPr lang="en-US" sz="3000" b="1" i="1" dirty="0" smtClean="0">
                <a:solidFill>
                  <a:srgbClr val="009AD0"/>
                </a:solidFill>
              </a:rPr>
              <a:t> </a:t>
            </a:r>
            <a:r>
              <a:rPr lang="en-US" sz="3000" b="1" i="1" dirty="0" smtClean="0">
                <a:solidFill>
                  <a:srgbClr val="009AD0"/>
                </a:solidFill>
              </a:rPr>
              <a:t>Ready, and </a:t>
            </a:r>
            <a:r>
              <a:rPr lang="en-US" sz="3000" b="1" i="1" dirty="0" smtClean="0">
                <a:solidFill>
                  <a:srgbClr val="009AD0"/>
                </a:solidFill>
              </a:rPr>
              <a:t>GED</a:t>
            </a:r>
            <a:r>
              <a:rPr lang="en-US" sz="3000" b="1" i="1" baseline="30000" dirty="0" smtClean="0">
                <a:solidFill>
                  <a:srgbClr val="009AD0"/>
                </a:solidFill>
              </a:rPr>
              <a:t>®</a:t>
            </a:r>
            <a:r>
              <a:rPr lang="en-US" sz="3000" b="1" i="1" dirty="0" smtClean="0">
                <a:solidFill>
                  <a:srgbClr val="009AD0"/>
                </a:solidFill>
              </a:rPr>
              <a:t> </a:t>
            </a:r>
            <a:endParaRPr lang="en-US" sz="3000" b="1" i="1" dirty="0" smtClean="0">
              <a:solidFill>
                <a:srgbClr val="009AD0"/>
              </a:solidFill>
            </a:endParaRPr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009AD0"/>
                </a:solidFill>
              </a:rPr>
              <a:t>	</a:t>
            </a:r>
            <a:r>
              <a:rPr lang="en-US" sz="3000" b="1" i="1" dirty="0" smtClean="0">
                <a:solidFill>
                  <a:srgbClr val="009AD0"/>
                </a:solidFill>
              </a:rPr>
              <a:t>GED</a:t>
            </a:r>
            <a:r>
              <a:rPr lang="en-US" sz="3000" b="1" i="1" baseline="30000" dirty="0" smtClean="0">
                <a:solidFill>
                  <a:srgbClr val="009AD0"/>
                </a:solidFill>
              </a:rPr>
              <a:t>®</a:t>
            </a:r>
            <a:r>
              <a:rPr lang="en-US" sz="3000" b="1" i="1" dirty="0" smtClean="0">
                <a:solidFill>
                  <a:srgbClr val="009AD0"/>
                </a:solidFill>
              </a:rPr>
              <a:t> </a:t>
            </a:r>
            <a:r>
              <a:rPr lang="en-US" sz="3000" b="1" i="1" dirty="0" smtClean="0">
                <a:solidFill>
                  <a:srgbClr val="009AD0"/>
                </a:solidFill>
              </a:rPr>
              <a:t>Ready </a:t>
            </a:r>
            <a:endParaRPr lang="en-US" sz="3000" b="1" i="1" dirty="0">
              <a:solidFill>
                <a:srgbClr val="009A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0629"/>
            <a:ext cx="10364451" cy="186635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The 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515290"/>
            <a:ext cx="10554789" cy="516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Rosters</a:t>
            </a:r>
          </a:p>
          <a:p>
            <a:pPr lvl="1"/>
            <a:r>
              <a:rPr lang="en-US" sz="2400" dirty="0" smtClean="0"/>
              <a:t>Students who are in </a:t>
            </a:r>
            <a:r>
              <a:rPr lang="en-US" sz="2400" b="1" dirty="0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9900"/>
                </a:solidFill>
              </a:rPr>
              <a:t>ger</a:t>
            </a:r>
            <a:r>
              <a:rPr lang="en-US" sz="2400" dirty="0" smtClean="0"/>
              <a:t> of Pop-</a:t>
            </a:r>
            <a:r>
              <a:rPr lang="en-US" sz="2400" dirty="0" err="1" smtClean="0"/>
              <a:t>ing</a:t>
            </a:r>
            <a:endParaRPr lang="en-US" sz="2400" dirty="0" smtClean="0"/>
          </a:p>
          <a:p>
            <a:pPr lvl="1"/>
            <a:r>
              <a:rPr lang="en-US" sz="2400" dirty="0" smtClean="0"/>
              <a:t>Students who have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Pop-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ed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 smtClean="0"/>
              <a:t>Students who have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earned</a:t>
            </a:r>
            <a:r>
              <a:rPr lang="en-US" sz="2400" dirty="0" smtClean="0"/>
              <a:t> an MSG</a:t>
            </a:r>
          </a:p>
          <a:p>
            <a:pPr marL="0" indent="0">
              <a:buNone/>
            </a:pPr>
            <a:r>
              <a:rPr lang="en-US" sz="3000" dirty="0" smtClean="0"/>
              <a:t>Testing Hours By subject</a:t>
            </a:r>
          </a:p>
          <a:p>
            <a:pPr lvl="1"/>
            <a:r>
              <a:rPr lang="en-US" sz="2400" dirty="0" smtClean="0"/>
              <a:t>Students who are </a:t>
            </a:r>
            <a:r>
              <a:rPr lang="en-US" sz="2400" b="1" dirty="0" smtClean="0">
                <a:solidFill>
                  <a:srgbClr val="85CA3A"/>
                </a:solidFill>
              </a:rPr>
              <a:t>ready</a:t>
            </a:r>
            <a:r>
              <a:rPr lang="en-US" sz="2400" dirty="0" smtClean="0"/>
              <a:t> to test in that subject</a:t>
            </a:r>
          </a:p>
          <a:p>
            <a:pPr lvl="1"/>
            <a:r>
              <a:rPr lang="en-US" sz="2400" dirty="0" smtClean="0"/>
              <a:t>Students who should </a:t>
            </a:r>
            <a:r>
              <a:rPr lang="en-US" sz="2400" b="1" dirty="0" smtClean="0">
                <a:solidFill>
                  <a:srgbClr val="FFFF00"/>
                </a:solidFill>
              </a:rPr>
              <a:t>prepare</a:t>
            </a:r>
            <a:r>
              <a:rPr lang="en-US" sz="2400" dirty="0" smtClean="0"/>
              <a:t> to Test in that subject</a:t>
            </a:r>
          </a:p>
          <a:p>
            <a:pPr lvl="1"/>
            <a:r>
              <a:rPr lang="en-US" sz="2400" b="1" dirty="0" smtClean="0">
                <a:solidFill>
                  <a:srgbClr val="FF85FF"/>
                </a:solidFill>
              </a:rPr>
              <a:t>Students</a:t>
            </a:r>
            <a:r>
              <a:rPr lang="en-US" sz="2400" dirty="0" smtClean="0"/>
              <a:t> who have different testing hours for different subjects</a:t>
            </a:r>
          </a:p>
          <a:p>
            <a:pPr lvl="1"/>
            <a:r>
              <a:rPr lang="en-US" sz="2400" dirty="0"/>
              <a:t>Students who have </a:t>
            </a:r>
            <a:r>
              <a:rPr lang="en-US" sz="2400" b="1" dirty="0">
                <a:solidFill>
                  <a:srgbClr val="8A8A8A"/>
                </a:solidFill>
              </a:rPr>
              <a:t>Pop-</a:t>
            </a:r>
            <a:r>
              <a:rPr lang="en-US" sz="2400" b="1" dirty="0" err="1">
                <a:solidFill>
                  <a:srgbClr val="8A8A8A"/>
                </a:solidFill>
              </a:rPr>
              <a:t>ed</a:t>
            </a:r>
            <a:endParaRPr lang="en-US" sz="2400" b="1" dirty="0">
              <a:solidFill>
                <a:srgbClr val="8A8A8A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9549"/>
            <a:ext cx="10364451" cy="1596177"/>
          </a:xfrm>
        </p:spPr>
        <p:txBody>
          <a:bodyPr/>
          <a:lstStyle/>
          <a:p>
            <a:pPr algn="l"/>
            <a:r>
              <a:rPr lang="en-US" dirty="0" smtClean="0"/>
              <a:t>The Analysis-Rosters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11705"/>
            <a:ext cx="11566984" cy="476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How Many students…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	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have registered (Reportable Individuals)?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	   are enrolled (Participants)?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need to be contacted?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have POP-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ed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	   have MSGS?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	   have earned a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GED</a:t>
            </a:r>
            <a:r>
              <a:rPr lang="en-US" sz="2800" b="1" baseline="30000" dirty="0" smtClean="0">
                <a:solidFill>
                  <a:schemeClr val="accent3">
                    <a:lumMod val="75000"/>
                  </a:schemeClr>
                </a:solidFill>
              </a:rPr>
              <a:t>®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	   have exited Adult Education &amp; entered post-secondary?</a:t>
            </a:r>
          </a:p>
        </p:txBody>
      </p:sp>
    </p:spTree>
    <p:extLst>
      <p:ext uri="{BB962C8B-B14F-4D97-AF65-F5344CB8AC3E}">
        <p14:creationId xmlns:p14="http://schemas.microsoft.com/office/powerpoint/2010/main" val="10207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465221"/>
            <a:ext cx="10364451" cy="1220083"/>
          </a:xfrm>
        </p:spPr>
        <p:txBody>
          <a:bodyPr/>
          <a:lstStyle/>
          <a:p>
            <a:pPr algn="l"/>
            <a:r>
              <a:rPr lang="en-US" dirty="0" smtClean="0"/>
              <a:t>The Analysis-Testing Hours by subject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59830"/>
            <a:ext cx="10363826" cy="5398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How many students…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   can be tested?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	in Reading?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	IN Math?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	in Language?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   cannot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be tested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have different testing hours in different subjects?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   have POP-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ed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	   are not enrolled (Participants)?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5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Next Step	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214694"/>
            <a:ext cx="10677335" cy="35765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9AD0"/>
                </a:solidFill>
              </a:rPr>
              <a:t>Schedule the </a:t>
            </a:r>
            <a:r>
              <a:rPr lang="en-US" sz="3600" b="1" dirty="0" smtClean="0">
                <a:solidFill>
                  <a:srgbClr val="009AD0"/>
                </a:solidFill>
              </a:rPr>
              <a:t>Five</a:t>
            </a:r>
            <a:r>
              <a:rPr lang="en-US" sz="3600" dirty="0" smtClean="0">
                <a:solidFill>
                  <a:srgbClr val="009AD0"/>
                </a:solidFill>
              </a:rPr>
              <a:t> onsite Biweekly meetings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rgbClr val="009AD0"/>
                </a:solidFill>
              </a:rPr>
              <a:t>Find your KAERS USERNAME and password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rgbClr val="009AD0"/>
                </a:solidFill>
              </a:rPr>
              <a:t>Request support as Needed</a:t>
            </a:r>
            <a:endParaRPr lang="en-US" sz="3600" dirty="0">
              <a:solidFill>
                <a:srgbClr val="009A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MSG Team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59875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2 Parts, 1 TEAM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Onsite MSG Team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7030A0"/>
                </a:solidFill>
              </a:rPr>
              <a:t>MSG Support Team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TEAM Members</a:t>
            </a:r>
          </a:p>
          <a:p>
            <a:pPr lvl="1"/>
            <a:r>
              <a:rPr lang="en-US" sz="3000" dirty="0"/>
              <a:t>PLC members</a:t>
            </a:r>
          </a:p>
          <a:p>
            <a:pPr lvl="1"/>
            <a:r>
              <a:rPr lang="en-US" sz="3000" dirty="0"/>
              <a:t>The MSG Support Team</a:t>
            </a:r>
          </a:p>
          <a:p>
            <a:pPr lvl="1"/>
            <a:r>
              <a:rPr lang="en-US" sz="3000" dirty="0"/>
              <a:t>All Site </a:t>
            </a:r>
            <a:r>
              <a:rPr lang="en-US" sz="3000" dirty="0" err="1"/>
              <a:t>sTaff</a:t>
            </a:r>
            <a:endParaRPr lang="en-US" sz="3000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21530" y="2214694"/>
            <a:ext cx="17418" cy="3236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6" y="966652"/>
            <a:ext cx="10452568" cy="4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TEAM 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97126"/>
            <a:ext cx="10588414" cy="4042417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Data awareness</a:t>
            </a:r>
          </a:p>
          <a:p>
            <a:pPr lvl="1">
              <a:spcBef>
                <a:spcPts val="1800"/>
              </a:spcBef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communication and collaboration</a:t>
            </a:r>
          </a:p>
          <a:p>
            <a:pPr lvl="1">
              <a:spcBef>
                <a:spcPts val="1800"/>
              </a:spcBef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program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OnSite</a:t>
            </a:r>
            <a:r>
              <a:rPr lang="en-US" dirty="0" smtClean="0"/>
              <a:t> MSG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799" y="1950720"/>
            <a:ext cx="11758863" cy="4225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Roles and responsibilities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Identify Action Items to increase the opportunities for Student success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Meet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biweekly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to communicate with all Site staff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Review data for accuracy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Collaborate to develop strategies for Student Retention and re-engagement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Submit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biweekly Meeting forms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assigned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MSG Support TEAM Member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MSG Support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5221" y="2002972"/>
            <a:ext cx="11229473" cy="3788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Roles and responsibilities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</a:rPr>
              <a:t>Serve as a resource for the assigned onsite MSG Teams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</a:rPr>
              <a:t>Attend Initial onsite Team meetings to model The process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</a:rPr>
              <a:t>Provide any data or training needed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smtClean="0">
                <a:solidFill>
                  <a:srgbClr val="7030A0"/>
                </a:solidFill>
              </a:rPr>
              <a:t>Compile </a:t>
            </a:r>
            <a:r>
              <a:rPr lang="en-US" sz="2400" dirty="0" smtClean="0">
                <a:solidFill>
                  <a:srgbClr val="7030A0"/>
                </a:solidFill>
              </a:rPr>
              <a:t>the biweekly Meeting forms from the assigned onsite MSG TEAMS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</a:rPr>
              <a:t>Meet </a:t>
            </a:r>
            <a:r>
              <a:rPr lang="en-US" sz="2400" dirty="0">
                <a:solidFill>
                  <a:srgbClr val="7030A0"/>
                </a:solidFill>
              </a:rPr>
              <a:t>biweekly on </a:t>
            </a:r>
            <a:r>
              <a:rPr lang="en-US" sz="2400" dirty="0" smtClean="0">
                <a:solidFill>
                  <a:srgbClr val="7030A0"/>
                </a:solidFill>
              </a:rPr>
              <a:t>Wednesdays to report progress of onsite teams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PLC Roles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97125"/>
            <a:ext cx="10363826" cy="4652017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Leader			</a:t>
            </a:r>
            <a:r>
              <a:rPr lang="en-US" sz="3600" dirty="0" smtClean="0"/>
              <a:t>Site Point Person</a:t>
            </a:r>
          </a:p>
          <a:p>
            <a:pPr marL="457200" lvl="1" indent="0">
              <a:buNone/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Contributor		</a:t>
            </a:r>
            <a:r>
              <a:rPr lang="en-US" sz="3600" dirty="0" smtClean="0"/>
              <a:t>ALL Site Staff</a:t>
            </a:r>
          </a:p>
          <a:p>
            <a:pPr lvl="1"/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Reviewer			</a:t>
            </a:r>
            <a:r>
              <a:rPr lang="en-US" sz="3600" dirty="0" smtClean="0"/>
              <a:t>ALL Site </a:t>
            </a:r>
            <a:r>
              <a:rPr lang="en-US" sz="3600" dirty="0" err="1" smtClean="0"/>
              <a:t>STaff</a:t>
            </a:r>
            <a:endParaRPr lang="en-US" sz="3600" dirty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sz="3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Team Rules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97125"/>
            <a:ext cx="10363826" cy="4652017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Every Member is valued and respected.</a:t>
            </a:r>
          </a:p>
          <a:p>
            <a:pPr marL="457200" lvl="1" indent="0">
              <a:buNone/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All ideas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Are welcome.</a:t>
            </a:r>
          </a:p>
          <a:p>
            <a:pPr lvl="1"/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Decisions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Must be made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consensus.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400" dirty="0" smtClean="0"/>
              <a:t>Your </a:t>
            </a:r>
            <a:r>
              <a:rPr lang="en-US" sz="2400" dirty="0"/>
              <a:t>input is valuable and will be used to determine best </a:t>
            </a:r>
            <a:r>
              <a:rPr lang="en-US" sz="2400" dirty="0" smtClean="0"/>
              <a:t>practices for </a:t>
            </a:r>
            <a:r>
              <a:rPr lang="en-US" sz="2400" dirty="0"/>
              <a:t>the entire </a:t>
            </a:r>
            <a:r>
              <a:rPr lang="en-US" sz="2400" dirty="0" smtClean="0"/>
              <a:t>program, </a:t>
            </a:r>
            <a:r>
              <a:rPr lang="en-US" sz="2400" dirty="0"/>
              <a:t>So </a:t>
            </a:r>
            <a:r>
              <a:rPr lang="en-US" sz="2400" dirty="0" smtClean="0"/>
              <a:t>please </a:t>
            </a:r>
            <a:r>
              <a:rPr lang="en-US" sz="2400" dirty="0"/>
              <a:t>be candid and specific.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ONSITE TEAM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5886"/>
            <a:ext cx="10363826" cy="41539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9AD0"/>
                </a:solidFill>
              </a:rPr>
              <a:t>Point person </a:t>
            </a:r>
            <a:r>
              <a:rPr lang="en-US" dirty="0"/>
              <a:t>for each </a:t>
            </a:r>
            <a:r>
              <a:rPr lang="en-US" dirty="0" smtClean="0"/>
              <a:t>site will Collaborate with the Site Staff </a:t>
            </a:r>
            <a:r>
              <a:rPr lang="en-US" b="1" dirty="0" smtClean="0">
                <a:solidFill>
                  <a:srgbClr val="009AD0"/>
                </a:solidFill>
              </a:rPr>
              <a:t>to Set meeting Dates</a:t>
            </a:r>
            <a:r>
              <a:rPr lang="en-US" dirty="0" smtClean="0">
                <a:solidFill>
                  <a:srgbClr val="009AD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smtClean="0"/>
              <a:t>the designated weeks and then Notify the MSG </a:t>
            </a:r>
            <a:r>
              <a:rPr lang="en-US" dirty="0"/>
              <a:t>Support </a:t>
            </a:r>
            <a:r>
              <a:rPr lang="en-US" dirty="0" smtClean="0"/>
              <a:t>Team Member of the dates.</a:t>
            </a:r>
            <a:endParaRPr lang="en-US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The MSG Team will Use </a:t>
            </a:r>
            <a:r>
              <a:rPr lang="en-US" dirty="0"/>
              <a:t>the </a:t>
            </a:r>
            <a:r>
              <a:rPr lang="en-US" b="1" dirty="0">
                <a:solidFill>
                  <a:srgbClr val="009AD0"/>
                </a:solidFill>
              </a:rPr>
              <a:t>Meeting Form </a:t>
            </a:r>
            <a:r>
              <a:rPr lang="en-US" dirty="0"/>
              <a:t>to direct </a:t>
            </a:r>
            <a:r>
              <a:rPr lang="en-US" dirty="0" smtClean="0"/>
              <a:t>the discussion and </a:t>
            </a:r>
            <a:r>
              <a:rPr lang="en-US" b="1" dirty="0">
                <a:solidFill>
                  <a:srgbClr val="009AD0"/>
                </a:solidFill>
              </a:rPr>
              <a:t>collect </a:t>
            </a:r>
            <a:r>
              <a:rPr lang="en-US" b="1" dirty="0" smtClean="0">
                <a:solidFill>
                  <a:srgbClr val="009AD0"/>
                </a:solidFill>
              </a:rPr>
              <a:t>action Items.</a:t>
            </a:r>
            <a:endParaRPr lang="en-US" b="1" dirty="0">
              <a:solidFill>
                <a:srgbClr val="009AD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9AD0"/>
                </a:solidFill>
              </a:rPr>
              <a:t>Point </a:t>
            </a:r>
            <a:r>
              <a:rPr lang="en-US" b="1" dirty="0">
                <a:solidFill>
                  <a:srgbClr val="009AD0"/>
                </a:solidFill>
              </a:rPr>
              <a:t>person </a:t>
            </a:r>
            <a:r>
              <a:rPr lang="en-US" dirty="0"/>
              <a:t>will forward this form to their </a:t>
            </a:r>
            <a:r>
              <a:rPr lang="en-US" b="1" dirty="0">
                <a:solidFill>
                  <a:srgbClr val="009AD0"/>
                </a:solidFill>
              </a:rPr>
              <a:t>designated </a:t>
            </a:r>
            <a:r>
              <a:rPr lang="en-US" b="1" dirty="0" smtClean="0">
                <a:solidFill>
                  <a:srgbClr val="009AD0"/>
                </a:solidFill>
              </a:rPr>
              <a:t>MSG support Team member</a:t>
            </a:r>
            <a:r>
              <a:rPr lang="en-US" dirty="0" smtClean="0"/>
              <a:t> </a:t>
            </a:r>
            <a:r>
              <a:rPr lang="en-US" dirty="0"/>
              <a:t>for report out at </a:t>
            </a:r>
            <a:r>
              <a:rPr lang="en-US" dirty="0" smtClean="0"/>
              <a:t>their biweekly Progress meeting</a:t>
            </a:r>
            <a:r>
              <a:rPr lang="en-US" dirty="0"/>
              <a:t>. 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After </a:t>
            </a:r>
            <a:r>
              <a:rPr lang="en-US" dirty="0" smtClean="0"/>
              <a:t>An </a:t>
            </a:r>
            <a:r>
              <a:rPr lang="en-US" b="1" dirty="0" smtClean="0">
                <a:solidFill>
                  <a:srgbClr val="009AD0"/>
                </a:solidFill>
              </a:rPr>
              <a:t>action </a:t>
            </a:r>
            <a:r>
              <a:rPr lang="en-US" b="1" dirty="0">
                <a:solidFill>
                  <a:srgbClr val="009AD0"/>
                </a:solidFill>
              </a:rPr>
              <a:t>item </a:t>
            </a:r>
            <a:r>
              <a:rPr lang="en-US" dirty="0"/>
              <a:t>has been determined</a:t>
            </a:r>
            <a:r>
              <a:rPr lang="en-US" dirty="0" smtClean="0"/>
              <a:t>, the team will </a:t>
            </a:r>
            <a:r>
              <a:rPr lang="en-US" b="1" dirty="0" smtClean="0">
                <a:solidFill>
                  <a:srgbClr val="009AD0"/>
                </a:solidFill>
              </a:rPr>
              <a:t>Record </a:t>
            </a:r>
            <a:r>
              <a:rPr lang="en-US" b="1" dirty="0">
                <a:solidFill>
                  <a:srgbClr val="009AD0"/>
                </a:solidFill>
              </a:rPr>
              <a:t>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009AD0"/>
                </a:solidFill>
              </a:rPr>
              <a:t>evaluate </a:t>
            </a:r>
            <a:r>
              <a:rPr lang="en-US" b="1" dirty="0" smtClean="0">
                <a:solidFill>
                  <a:srgbClr val="009AD0"/>
                </a:solidFill>
              </a:rPr>
              <a:t>effectiveness </a:t>
            </a:r>
            <a:r>
              <a:rPr lang="en-US" dirty="0" smtClean="0"/>
              <a:t>at </a:t>
            </a:r>
            <a:r>
              <a:rPr lang="en-US" dirty="0"/>
              <a:t>the next meeting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Timeline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3634"/>
            <a:ext cx="10363826" cy="4119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biweekly </a:t>
            </a:r>
            <a:r>
              <a:rPr lang="en-US" sz="3200" u="sng" dirty="0" err="1" smtClean="0">
                <a:solidFill>
                  <a:schemeClr val="accent1">
                    <a:lumMod val="75000"/>
                  </a:schemeClr>
                </a:solidFill>
              </a:rPr>
              <a:t>OnSite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u="sng" dirty="0" err="1" smtClean="0">
                <a:solidFill>
                  <a:schemeClr val="accent1">
                    <a:lumMod val="75000"/>
                  </a:schemeClr>
                </a:solidFill>
              </a:rPr>
              <a:t>mSG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 Team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Meetings </a:t>
            </a:r>
          </a:p>
          <a:p>
            <a:pPr lvl="1"/>
            <a:r>
              <a:rPr lang="en-US" sz="3000" dirty="0" smtClean="0"/>
              <a:t>First Meeting	The week of March 11</a:t>
            </a:r>
            <a:r>
              <a:rPr lang="en-US" sz="3000" baseline="30000" dirty="0" smtClean="0"/>
              <a:t>th</a:t>
            </a:r>
            <a:endParaRPr lang="en-US" sz="3000" dirty="0" smtClean="0"/>
          </a:p>
          <a:p>
            <a:pPr lvl="1"/>
            <a:r>
              <a:rPr lang="en-US" sz="3000" dirty="0" smtClean="0"/>
              <a:t>LAST Meeting	The week of May 6</a:t>
            </a:r>
            <a:r>
              <a:rPr lang="en-US" sz="3000" baseline="30000" dirty="0" smtClean="0"/>
              <a:t>th</a:t>
            </a:r>
            <a:endParaRPr lang="en-US" sz="3000" dirty="0" smtClean="0"/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Biweekly </a:t>
            </a:r>
            <a:r>
              <a:rPr lang="en-US" sz="3200" u="sng" dirty="0">
                <a:solidFill>
                  <a:srgbClr val="7030A0"/>
                </a:solidFill>
              </a:rPr>
              <a:t>MSG </a:t>
            </a:r>
            <a:r>
              <a:rPr lang="en-US" sz="3200" u="sng" dirty="0" smtClean="0">
                <a:solidFill>
                  <a:srgbClr val="7030A0"/>
                </a:solidFill>
              </a:rPr>
              <a:t>Support Team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Meetings </a:t>
            </a:r>
          </a:p>
          <a:p>
            <a:pPr lvl="1"/>
            <a:r>
              <a:rPr lang="en-US" sz="3000" dirty="0"/>
              <a:t>First </a:t>
            </a:r>
            <a:r>
              <a:rPr lang="en-US" sz="3000" dirty="0" smtClean="0"/>
              <a:t>Meeting	Wednesday, </a:t>
            </a:r>
            <a:r>
              <a:rPr lang="en-US" sz="3000" dirty="0"/>
              <a:t>March </a:t>
            </a:r>
            <a:r>
              <a:rPr lang="en-US" sz="3000" dirty="0" smtClean="0"/>
              <a:t>20</a:t>
            </a:r>
            <a:r>
              <a:rPr lang="en-US" sz="3000" baseline="30000" dirty="0" smtClean="0"/>
              <a:t>th</a:t>
            </a:r>
            <a:endParaRPr lang="en-US" sz="3000" dirty="0"/>
          </a:p>
          <a:p>
            <a:pPr lvl="1"/>
            <a:r>
              <a:rPr lang="en-US" sz="3000" dirty="0" smtClean="0"/>
              <a:t>LAST Meeting	Wednesday, May 15</a:t>
            </a:r>
            <a:r>
              <a:rPr lang="en-US" sz="3000" baseline="30000" dirty="0" smtClean="0"/>
              <a:t>th</a:t>
            </a:r>
            <a:endParaRPr lang="en-US" sz="3000" dirty="0" smtClean="0"/>
          </a:p>
          <a:p>
            <a:pPr marL="0" indent="0">
              <a:buNone/>
            </a:pP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766</TotalTime>
  <Words>596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Droplet</vt:lpstr>
      <vt:lpstr>Every student matters</vt:lpstr>
      <vt:lpstr>The MSG Team</vt:lpstr>
      <vt:lpstr>The TEAM Goals</vt:lpstr>
      <vt:lpstr>The OnSite MSG Team</vt:lpstr>
      <vt:lpstr>The MSG Support Team</vt:lpstr>
      <vt:lpstr>The PLC Roles</vt:lpstr>
      <vt:lpstr>The Team Rules</vt:lpstr>
      <vt:lpstr>The ONSITE TEAM Process</vt:lpstr>
      <vt:lpstr>The Timeline</vt:lpstr>
      <vt:lpstr>The Meeting</vt:lpstr>
      <vt:lpstr>The content</vt:lpstr>
      <vt:lpstr>The Form</vt:lpstr>
      <vt:lpstr>PowerPoint Presentation</vt:lpstr>
      <vt:lpstr>The KAERS Reports</vt:lpstr>
      <vt:lpstr>The DATA quality</vt:lpstr>
      <vt:lpstr>The Reports</vt:lpstr>
      <vt:lpstr>The Analysis-Rosters</vt:lpstr>
      <vt:lpstr>The Analysis-Testing Hours by subject report</vt:lpstr>
      <vt:lpstr>The Next Step s</vt:lpstr>
      <vt:lpstr>PowerPoint Presentation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student matters</dc:title>
  <dc:creator>Goodwin, Celeste L</dc:creator>
  <cp:lastModifiedBy>Joanna Botts</cp:lastModifiedBy>
  <cp:revision>49</cp:revision>
  <cp:lastPrinted>2019-03-05T18:48:44Z</cp:lastPrinted>
  <dcterms:created xsi:type="dcterms:W3CDTF">2019-03-04T15:44:44Z</dcterms:created>
  <dcterms:modified xsi:type="dcterms:W3CDTF">2019-06-17T19:00:34Z</dcterms:modified>
</cp:coreProperties>
</file>